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43" autoAdjust="0"/>
    <p:restoredTop sz="94660"/>
  </p:normalViewPr>
  <p:slideViewPr>
    <p:cSldViewPr snapToGrid="0">
      <p:cViewPr>
        <p:scale>
          <a:sx n="100" d="100"/>
          <a:sy n="100" d="100"/>
        </p:scale>
        <p:origin x="72" y="6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1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19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30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3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96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19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4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74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43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99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C5F89-8DC9-42EB-8FFE-8894C252376D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6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592974"/>
            <a:ext cx="9144000" cy="8829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Silent Escape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1523999" y="1677804"/>
            <a:ext cx="9320463" cy="3808596"/>
          </a:xfrm>
          <a:prstGeom prst="rect">
            <a:avLst/>
          </a:prstGeom>
        </p:spPr>
      </p:pic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700462" y="5720414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ko-KR" sz="2000" dirty="0"/>
              <a:t>납치당한 주인공</a:t>
            </a:r>
            <a:r>
              <a:rPr lang="en-US" altLang="ko-KR" sz="2000" dirty="0"/>
              <a:t>, </a:t>
            </a:r>
            <a:r>
              <a:rPr lang="ko-KR" altLang="ko-KR" sz="2000" dirty="0"/>
              <a:t>놀이동산 한 가운데 에서 정신을 차려보니 </a:t>
            </a:r>
            <a:endParaRPr lang="en-US" altLang="ko-KR" sz="2000" dirty="0" smtClean="0"/>
          </a:p>
          <a:p>
            <a:r>
              <a:rPr lang="ko-KR" altLang="ko-KR" sz="2000" dirty="0" smtClean="0"/>
              <a:t>세상은 </a:t>
            </a:r>
            <a:r>
              <a:rPr lang="ko-KR" altLang="ko-KR" sz="2000" dirty="0"/>
              <a:t>좀비로 가득하고</a:t>
            </a:r>
            <a:r>
              <a:rPr lang="en-US" altLang="ko-KR" sz="2000" dirty="0"/>
              <a:t>… </a:t>
            </a:r>
            <a:r>
              <a:rPr lang="ko-KR" altLang="ko-KR" sz="2000" dirty="0"/>
              <a:t>우선은 탈출이 먼저다</a:t>
            </a:r>
            <a:r>
              <a:rPr lang="en-US" altLang="ko-KR" sz="2000" dirty="0"/>
              <a:t>…!</a:t>
            </a:r>
            <a:endParaRPr lang="ko-KR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063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67225" cy="587375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게임 시작 순서도</a:t>
            </a:r>
            <a:endParaRPr lang="ko-KR" altLang="en-US" dirty="0"/>
          </a:p>
        </p:txBody>
      </p:sp>
      <p:sp>
        <p:nvSpPr>
          <p:cNvPr id="6" name="제목 4"/>
          <p:cNvSpPr txBox="1">
            <a:spLocks/>
          </p:cNvSpPr>
          <p:nvPr/>
        </p:nvSpPr>
        <p:spPr>
          <a:xfrm>
            <a:off x="6972300" y="365125"/>
            <a:ext cx="446722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 진행 순서도</a:t>
            </a:r>
            <a:endParaRPr lang="ko-KR" altLang="en-US" dirty="0"/>
          </a:p>
        </p:txBody>
      </p:sp>
      <p:pic>
        <p:nvPicPr>
          <p:cNvPr id="7" name="그림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400175"/>
            <a:ext cx="4332605" cy="4790123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6669088" y="1181100"/>
            <a:ext cx="4598987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86300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- </a:t>
            </a:r>
            <a:r>
              <a:rPr lang="ko-KR" altLang="en-US" sz="3600" dirty="0" smtClean="0"/>
              <a:t>이동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66851"/>
            <a:ext cx="10515600" cy="4191000"/>
          </a:xfrm>
        </p:spPr>
        <p:txBody>
          <a:bodyPr>
            <a:noAutofit/>
          </a:bodyPr>
          <a:lstStyle/>
          <a:p>
            <a:r>
              <a:rPr lang="ko-KR" altLang="ko-KR" sz="1600" b="1" dirty="0"/>
              <a:t>앉기 </a:t>
            </a:r>
            <a:r>
              <a:rPr lang="en-US" altLang="ko-KR" sz="1600" b="1" dirty="0"/>
              <a:t>&lt;-&gt; </a:t>
            </a:r>
            <a:r>
              <a:rPr lang="ko-KR" altLang="ko-KR" sz="1600" b="1" dirty="0"/>
              <a:t>서기</a:t>
            </a:r>
            <a:r>
              <a:rPr lang="ko-KR" altLang="ko-KR" sz="1600" dirty="0"/>
              <a:t> </a:t>
            </a:r>
            <a:r>
              <a:rPr lang="en-US" altLang="ko-KR" sz="1600" dirty="0"/>
              <a:t>: Left Primary </a:t>
            </a:r>
            <a:r>
              <a:rPr lang="en-US" altLang="ko-KR" sz="1600" dirty="0" err="1"/>
              <a:t>Thumbstick</a:t>
            </a:r>
            <a:r>
              <a:rPr lang="en-US" altLang="ko-KR" sz="1600" dirty="0"/>
              <a:t> </a:t>
            </a:r>
            <a:r>
              <a:rPr lang="en-US" altLang="ko-KR" sz="1600" dirty="0" err="1"/>
              <a:t>ButtonDown</a:t>
            </a:r>
            <a:r>
              <a:rPr lang="en-US" altLang="ko-KR" sz="1600" dirty="0"/>
              <a:t>(Toggle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왼손 조이스틱 버튼 클릭</a:t>
            </a:r>
            <a:r>
              <a:rPr lang="en-US" altLang="ko-KR" sz="1600" dirty="0" smtClean="0"/>
              <a:t>)</a:t>
            </a:r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ko-KR" altLang="en-US" sz="1600" b="1" dirty="0" smtClean="0"/>
              <a:t>선 상태</a:t>
            </a:r>
            <a:endParaRPr lang="ko-KR" altLang="ko-KR" sz="1600" b="1" dirty="0"/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걷기</a:t>
            </a:r>
            <a:r>
              <a:rPr lang="en-US" altLang="ko-KR" sz="1400" b="1" dirty="0"/>
              <a:t>(</a:t>
            </a:r>
            <a:r>
              <a:rPr lang="ko-KR" altLang="ko-KR" sz="1400" b="1" dirty="0"/>
              <a:t>일반 속도</a:t>
            </a:r>
            <a:r>
              <a:rPr lang="en-US" altLang="ko-KR" sz="1400" b="1" dirty="0" smtClean="0"/>
              <a:t>)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: Axis2D.PrimaryThumbstick 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이상</a:t>
            </a:r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살금살금 걷기</a:t>
            </a:r>
            <a:r>
              <a:rPr lang="en-US" altLang="ko-KR" sz="1400" dirty="0" smtClean="0"/>
              <a:t>(</a:t>
            </a:r>
            <a:r>
              <a:rPr lang="ko-KR" altLang="ko-KR" sz="1400" dirty="0" smtClean="0"/>
              <a:t>느린 속도</a:t>
            </a:r>
            <a:r>
              <a:rPr lang="en-US" altLang="ko-KR" sz="1400" dirty="0" smtClean="0"/>
              <a:t>, </a:t>
            </a:r>
            <a:r>
              <a:rPr lang="ko-KR" altLang="ko-KR" sz="1400" dirty="0" smtClean="0"/>
              <a:t>비교적 조용함</a:t>
            </a:r>
            <a:r>
              <a:rPr lang="en-US" altLang="ko-KR" sz="1400" dirty="0" smtClean="0"/>
              <a:t>) : Axis2D.PrimaryThumbstick(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미만</a:t>
            </a:r>
            <a:endParaRPr lang="ko-KR" altLang="ko-KR" sz="1600" dirty="0" smtClean="0"/>
          </a:p>
          <a:p>
            <a:pPr marL="0" indent="0">
              <a:buNone/>
            </a:pPr>
            <a:r>
              <a:rPr lang="en-US" altLang="ko-KR" sz="1600" b="1" dirty="0" smtClean="0"/>
              <a:t>       </a:t>
            </a:r>
            <a:r>
              <a:rPr lang="ko-KR" altLang="ko-KR" sz="1600" b="1" dirty="0" smtClean="0"/>
              <a:t>달리기</a:t>
            </a:r>
            <a:r>
              <a:rPr lang="en-US" altLang="ko-KR" sz="1600" dirty="0"/>
              <a:t>:  </a:t>
            </a:r>
            <a:r>
              <a:rPr lang="ko-KR" altLang="ko-KR" sz="1600" dirty="0" smtClean="0"/>
              <a:t>오른쪽 </a:t>
            </a:r>
            <a:r>
              <a:rPr lang="en-US" altLang="ko-KR" sz="1600" dirty="0"/>
              <a:t>A</a:t>
            </a:r>
            <a:r>
              <a:rPr lang="ko-KR" altLang="ko-KR" sz="1600" dirty="0"/>
              <a:t>버튼 누른 상태로 </a:t>
            </a:r>
            <a:r>
              <a:rPr lang="ko-KR" altLang="en-US" sz="1600" dirty="0" smtClean="0"/>
              <a:t>걷기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(</a:t>
            </a:r>
            <a:r>
              <a:rPr lang="ko-KR" altLang="ko-KR" sz="1600" dirty="0"/>
              <a:t>진동 추가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앉은 상태</a:t>
            </a:r>
            <a:endParaRPr lang="en-US" altLang="ko-KR" sz="1600" b="1" dirty="0" smtClean="0"/>
          </a:p>
          <a:p>
            <a:pPr marL="0" indent="0">
              <a:buNone/>
            </a:pPr>
            <a:r>
              <a:rPr lang="ko-KR" altLang="en-US" sz="1600" b="1" dirty="0"/>
              <a:t> </a:t>
            </a:r>
            <a:r>
              <a:rPr lang="ko-KR" altLang="en-US" sz="1600" b="1" dirty="0" smtClean="0"/>
              <a:t>      살금살금 걷기 </a:t>
            </a:r>
            <a:r>
              <a:rPr lang="en-US" altLang="ko-KR" sz="1600" dirty="0" smtClean="0"/>
              <a:t>: Axis2D.PrimaryThumbstick (</a:t>
            </a:r>
            <a:r>
              <a:rPr lang="ko-KR" altLang="ko-KR" sz="1600" dirty="0" smtClean="0"/>
              <a:t>왼손 조이스틱</a:t>
            </a:r>
            <a:r>
              <a:rPr lang="en-US" altLang="ko-KR" sz="1600" dirty="0" smtClean="0"/>
              <a:t>) </a:t>
            </a:r>
            <a:endParaRPr lang="en-US" altLang="ko-KR" sz="1600" b="1" dirty="0"/>
          </a:p>
          <a:p>
            <a:pPr marL="0" indent="0">
              <a:buNone/>
            </a:pPr>
            <a:r>
              <a:rPr lang="ko-KR" altLang="en-US" sz="1600" b="1" dirty="0" smtClean="0"/>
              <a:t>       </a:t>
            </a:r>
            <a:r>
              <a:rPr lang="ko-KR" altLang="ko-KR" sz="1600" b="1" dirty="0" smtClean="0"/>
              <a:t>숨기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: </a:t>
            </a:r>
            <a:r>
              <a:rPr lang="ko-KR" altLang="ko-KR" sz="1600" dirty="0" smtClean="0"/>
              <a:t>특정 </a:t>
            </a:r>
            <a:r>
              <a:rPr lang="ko-KR" altLang="ko-KR" sz="1600" dirty="0"/>
              <a:t>오브젝트</a:t>
            </a:r>
            <a:r>
              <a:rPr lang="en-US" altLang="ko-KR" sz="1600" dirty="0"/>
              <a:t>(</a:t>
            </a:r>
            <a:r>
              <a:rPr lang="ko-KR" altLang="ko-KR" sz="1600" dirty="0"/>
              <a:t>은</a:t>
            </a:r>
            <a:r>
              <a:rPr lang="en-US" altLang="ko-KR" sz="1600" dirty="0"/>
              <a:t>, </a:t>
            </a:r>
            <a:r>
              <a:rPr lang="ko-KR" altLang="ko-KR" sz="1600" dirty="0"/>
              <a:t>엄폐물</a:t>
            </a:r>
            <a:r>
              <a:rPr lang="en-US" altLang="ko-KR" sz="1600" dirty="0"/>
              <a:t>) </a:t>
            </a:r>
            <a:r>
              <a:rPr lang="ko-KR" altLang="ko-KR" sz="1600" dirty="0"/>
              <a:t>근처로 </a:t>
            </a:r>
            <a:r>
              <a:rPr lang="ko-KR" altLang="ko-KR" sz="1600" dirty="0" smtClean="0"/>
              <a:t>이동</a:t>
            </a:r>
            <a:endParaRPr lang="en-US" altLang="ko-KR" sz="1600" dirty="0" smtClean="0"/>
          </a:p>
          <a:p>
            <a:pPr marL="0" indent="0">
              <a:buNone/>
            </a:pPr>
            <a:endParaRPr lang="ko-KR" altLang="ko-KR" sz="1600" dirty="0"/>
          </a:p>
          <a:p>
            <a:r>
              <a:rPr lang="ko-KR" altLang="ko-KR" sz="1600" b="1" dirty="0"/>
              <a:t>방향 전환</a:t>
            </a:r>
            <a:r>
              <a:rPr lang="en-US" altLang="ko-KR" sz="1600" dirty="0"/>
              <a:t> : Axis2D.SecondaryThumbstick (</a:t>
            </a:r>
            <a:r>
              <a:rPr lang="ko-KR" altLang="ko-KR" sz="1600" dirty="0"/>
              <a:t>오른손 조이스틱</a:t>
            </a:r>
            <a:r>
              <a:rPr lang="en-US" altLang="ko-KR" sz="1600" dirty="0"/>
              <a:t>)</a:t>
            </a:r>
            <a:endParaRPr lang="ko-KR" altLang="ko-KR" sz="1600" dirty="0"/>
          </a:p>
          <a:p>
            <a:r>
              <a:rPr lang="ko-KR" altLang="ko-KR" sz="1600" b="1" dirty="0"/>
              <a:t>시점 전환</a:t>
            </a:r>
            <a:r>
              <a:rPr lang="ko-KR" altLang="ko-KR" sz="1600" dirty="0"/>
              <a:t> </a:t>
            </a:r>
            <a:r>
              <a:rPr lang="en-US" altLang="ko-KR" sz="1600" dirty="0"/>
              <a:t>: Player</a:t>
            </a:r>
            <a:r>
              <a:rPr lang="ko-KR" altLang="ko-KR" sz="1600" dirty="0"/>
              <a:t>가 바라보는 </a:t>
            </a:r>
            <a:r>
              <a:rPr lang="ko-KR" altLang="ko-KR" sz="1600" dirty="0" smtClean="0"/>
              <a:t>방향으로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전환</a:t>
            </a:r>
            <a:endParaRPr lang="ko-KR" altLang="ko-KR" sz="1600" dirty="0"/>
          </a:p>
          <a:p>
            <a:pPr marL="0" indent="0">
              <a:buNone/>
            </a:pPr>
            <a:endParaRPr lang="ko-KR" altLang="ko-KR" sz="1600" dirty="0"/>
          </a:p>
        </p:txBody>
      </p:sp>
      <p:sp>
        <p:nvSpPr>
          <p:cNvPr id="6" name="타원 5"/>
          <p:cNvSpPr/>
          <p:nvPr/>
        </p:nvSpPr>
        <p:spPr>
          <a:xfrm>
            <a:off x="8248996" y="399010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10016967" y="4414894"/>
            <a:ext cx="292708" cy="28748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095625"/>
            <a:ext cx="558165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6"/>
          <p:cNvCxnSpPr>
            <a:stCxn id="6" idx="7"/>
          </p:cNvCxnSpPr>
          <p:nvPr/>
        </p:nvCxnSpPr>
        <p:spPr>
          <a:xfrm flipV="1">
            <a:off x="8608494" y="1978429"/>
            <a:ext cx="1932044" cy="20701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 flipH="1" flipV="1">
            <a:off x="9385633" y="1645919"/>
            <a:ext cx="1155988" cy="3325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256335" y="1645919"/>
            <a:ext cx="484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click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8248996" y="2598421"/>
            <a:ext cx="1714632" cy="990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799790" y="2537638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18" name="직선 연결선 17"/>
          <p:cNvCxnSpPr>
            <a:stCxn id="17" idx="2"/>
          </p:cNvCxnSpPr>
          <p:nvPr/>
        </p:nvCxnSpPr>
        <p:spPr>
          <a:xfrm flipH="1">
            <a:off x="7389842" y="4558635"/>
            <a:ext cx="2627125" cy="3410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6423100" y="3537447"/>
            <a:ext cx="966742" cy="13622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74937" y="3260448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hold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6" name="직선 연결선 25"/>
          <p:cNvCxnSpPr>
            <a:stCxn id="6" idx="3"/>
          </p:cNvCxnSpPr>
          <p:nvPr/>
        </p:nvCxnSpPr>
        <p:spPr>
          <a:xfrm flipH="1">
            <a:off x="6610351" y="4330686"/>
            <a:ext cx="1700325" cy="2279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191306" y="4432346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16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286125"/>
            <a:ext cx="55816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610225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en-US" altLang="ko-KR" sz="3600" dirty="0" smtClean="0"/>
              <a:t> - </a:t>
            </a:r>
            <a:r>
              <a:rPr lang="ko-KR" altLang="en-US" sz="3600" dirty="0" smtClean="0"/>
              <a:t>상호작용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186363"/>
          </a:xfrm>
        </p:spPr>
        <p:txBody>
          <a:bodyPr>
            <a:noAutofit/>
          </a:bodyPr>
          <a:lstStyle/>
          <a:p>
            <a:endParaRPr lang="ko-KR" altLang="ko-KR" sz="1600" dirty="0"/>
          </a:p>
          <a:p>
            <a:r>
              <a:rPr lang="ko-KR" altLang="ko-KR" sz="1600" b="1" dirty="0"/>
              <a:t>아이템 잡기</a:t>
            </a:r>
            <a:r>
              <a:rPr lang="en-US" altLang="ko-KR" sz="1600" b="1" dirty="0"/>
              <a:t>(</a:t>
            </a:r>
            <a:r>
              <a:rPr lang="ko-KR" altLang="ko-KR" sz="1600" b="1" dirty="0" err="1"/>
              <a:t>그랩</a:t>
            </a:r>
            <a:r>
              <a:rPr lang="en-US" altLang="ko-KR" sz="1600" b="1" dirty="0"/>
              <a:t>)</a:t>
            </a:r>
            <a:r>
              <a:rPr lang="en-US" altLang="ko-KR" sz="1600" dirty="0"/>
              <a:t> : </a:t>
            </a:r>
            <a:r>
              <a:rPr lang="ko-KR" altLang="ko-KR" sz="1600" dirty="0"/>
              <a:t>각 손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(Hold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놓기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Release (</a:t>
            </a:r>
            <a:r>
              <a:rPr lang="ko-KR" altLang="ko-KR" sz="1600" dirty="0"/>
              <a:t>컨트롤러 가속도를 이용해 던지기 구현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</a:t>
            </a:r>
            <a:r>
              <a:rPr lang="ko-KR" altLang="ko-KR" sz="1600" b="1" dirty="0"/>
              <a:t> 수납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Release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인벤토리에서</a:t>
            </a:r>
            <a:r>
              <a:rPr lang="ko-KR" altLang="ko-KR" sz="1600" b="1" dirty="0"/>
              <a:t> 꺼내기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Hold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상호작용 </a:t>
            </a:r>
            <a:r>
              <a:rPr lang="en-US" altLang="ko-KR" sz="1600" b="1" dirty="0" smtClean="0"/>
              <a:t>Event </a:t>
            </a:r>
            <a:r>
              <a:rPr lang="en-US" altLang="ko-KR" sz="1600" dirty="0" smtClean="0"/>
              <a:t>: </a:t>
            </a:r>
            <a:r>
              <a:rPr lang="ko-KR" altLang="ko-KR" sz="1600" dirty="0"/>
              <a:t>각 손 위쪽 버튼</a:t>
            </a:r>
            <a:r>
              <a:rPr lang="en-US" altLang="ko-KR" sz="1600" dirty="0"/>
              <a:t>(</a:t>
            </a:r>
            <a:r>
              <a:rPr lang="ko-KR" altLang="ko-KR" sz="1600" dirty="0"/>
              <a:t>왼쪽 </a:t>
            </a:r>
            <a:r>
              <a:rPr lang="en-US" altLang="ko-KR" sz="1600" dirty="0"/>
              <a:t>Y, </a:t>
            </a:r>
            <a:r>
              <a:rPr lang="ko-KR" altLang="ko-KR" sz="1600" dirty="0"/>
              <a:t>오른쪽 </a:t>
            </a:r>
            <a:r>
              <a:rPr lang="en-US" altLang="ko-KR" sz="1600" dirty="0"/>
              <a:t>B)</a:t>
            </a:r>
            <a:endParaRPr lang="ko-KR" altLang="ko-KR" sz="1600" dirty="0"/>
          </a:p>
        </p:txBody>
      </p:sp>
      <p:sp>
        <p:nvSpPr>
          <p:cNvPr id="5" name="타원 4"/>
          <p:cNvSpPr/>
          <p:nvPr/>
        </p:nvSpPr>
        <p:spPr>
          <a:xfrm>
            <a:off x="8210896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022030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stCxn id="5" idx="7"/>
          </p:cNvCxnSpPr>
          <p:nvPr/>
        </p:nvCxnSpPr>
        <p:spPr>
          <a:xfrm flipV="1">
            <a:off x="8570394" y="3848100"/>
            <a:ext cx="687906" cy="1244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6" idx="1"/>
          </p:cNvCxnSpPr>
          <p:nvPr/>
        </p:nvCxnSpPr>
        <p:spPr>
          <a:xfrm flipH="1" flipV="1">
            <a:off x="9250680" y="3832860"/>
            <a:ext cx="833030" cy="1259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 flipV="1">
            <a:off x="8632074" y="1684020"/>
            <a:ext cx="626226" cy="21640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394960" y="1623060"/>
            <a:ext cx="3237114" cy="609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endCxn id="19" idx="3"/>
          </p:cNvCxnSpPr>
          <p:nvPr/>
        </p:nvCxnSpPr>
        <p:spPr>
          <a:xfrm flipH="1">
            <a:off x="7806664" y="2229222"/>
            <a:ext cx="979196" cy="3623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00893" y="2453059"/>
            <a:ext cx="705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Release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H="1">
            <a:off x="7459980" y="2887980"/>
            <a:ext cx="1539240" cy="6781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8562774" y="4377757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9781974" y="4375959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 flipH="1">
            <a:off x="6347460" y="4541520"/>
            <a:ext cx="2215314" cy="7062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30" idx="2"/>
          </p:cNvCxnSpPr>
          <p:nvPr/>
        </p:nvCxnSpPr>
        <p:spPr>
          <a:xfrm flipH="1">
            <a:off x="6347460" y="4546146"/>
            <a:ext cx="3434514" cy="7016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H="1" flipV="1">
            <a:off x="4747260" y="4655994"/>
            <a:ext cx="1600200" cy="5917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9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6775" y="304801"/>
            <a:ext cx="3810000" cy="6254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클래스 다이어그램</a:t>
            </a:r>
            <a:endParaRPr lang="ko-KR" altLang="en-US" sz="2800" dirty="0"/>
          </a:p>
        </p:txBody>
      </p:sp>
      <p:pic>
        <p:nvPicPr>
          <p:cNvPr id="1026" name="Picture 2" descr="C:\Users\Samsung\Downloads\클래스 다이아그램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8" y="899160"/>
            <a:ext cx="12083972" cy="595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0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타이틀 메뉴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메인메뉴</a:t>
            </a:r>
            <a:r>
              <a:rPr lang="en-US" altLang="ko-KR" dirty="0" smtClean="0"/>
              <a:t>) UI</a:t>
            </a:r>
          </a:p>
          <a:p>
            <a:pPr lvl="1"/>
            <a:r>
              <a:rPr lang="ko-KR" altLang="en-US" dirty="0" smtClean="0"/>
              <a:t>각종 버튼들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시작하기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옵션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 나가기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인게임</a:t>
            </a:r>
            <a:r>
              <a:rPr lang="ko-KR" altLang="en-US" dirty="0" smtClean="0"/>
              <a:t> 메뉴</a:t>
            </a:r>
            <a:endParaRPr lang="en-US" altLang="ko-KR" dirty="0"/>
          </a:p>
          <a:p>
            <a:pPr lvl="1"/>
            <a:r>
              <a:rPr lang="ko-KR" altLang="en-US" dirty="0" smtClean="0"/>
              <a:t>상호작용 </a:t>
            </a:r>
            <a:r>
              <a:rPr lang="en-US" altLang="ko-KR" dirty="0" smtClean="0"/>
              <a:t>UI (</a:t>
            </a:r>
            <a:r>
              <a:rPr lang="ko-KR" altLang="en-US" dirty="0" smtClean="0"/>
              <a:t>아이템</a:t>
            </a:r>
            <a:r>
              <a:rPr lang="en-US" altLang="ko-KR" dirty="0" smtClean="0"/>
              <a:t>,</a:t>
            </a:r>
            <a:r>
              <a:rPr lang="ko-KR" altLang="en-US" dirty="0" smtClean="0"/>
              <a:t> 아이템 홀더</a:t>
            </a:r>
            <a:r>
              <a:rPr lang="en-US" altLang="ko-KR" dirty="0" smtClean="0"/>
              <a:t>,</a:t>
            </a:r>
            <a:r>
              <a:rPr lang="ko-KR" altLang="en-US" dirty="0" smtClean="0"/>
              <a:t> 지도 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일시정지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메뉴 </a:t>
            </a:r>
            <a:r>
              <a:rPr lang="en-US" altLang="ko-KR" dirty="0" smtClean="0"/>
              <a:t>UI</a:t>
            </a:r>
          </a:p>
          <a:p>
            <a:pPr lvl="1"/>
            <a:r>
              <a:rPr lang="en-US" altLang="ko-KR" dirty="0" smtClean="0"/>
              <a:t>Story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컷씬</a:t>
            </a:r>
            <a:r>
              <a:rPr lang="ko-KR" altLang="en-US" dirty="0" smtClean="0"/>
              <a:t> </a:t>
            </a:r>
            <a:r>
              <a:rPr lang="en-US" altLang="ko-KR" dirty="0" smtClean="0"/>
              <a:t>UI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0823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사운드 리소스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altLang="ko-KR" sz="2400" dirty="0" smtClean="0"/>
              <a:t>BGM</a:t>
            </a:r>
          </a:p>
          <a:p>
            <a:r>
              <a:rPr lang="ko-KR" altLang="en-US" sz="2400" dirty="0" smtClean="0"/>
              <a:t>플레이어 심장박동소리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발소리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일반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걷기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뛰기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앉기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플레이어 상호작용 소리</a:t>
            </a:r>
            <a:r>
              <a:rPr lang="en-US" altLang="ko-KR" sz="2400" dirty="0" smtClean="0"/>
              <a:t>(CCTV</a:t>
            </a:r>
            <a:r>
              <a:rPr lang="ko-KR" altLang="en-US" sz="2400" dirty="0" smtClean="0"/>
              <a:t>에 걸렸을 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사망했을 때 등</a:t>
            </a:r>
            <a:r>
              <a:rPr lang="en-US" altLang="ko-KR" sz="2400" dirty="0" smtClean="0"/>
              <a:t>)</a:t>
            </a:r>
          </a:p>
          <a:p>
            <a:r>
              <a:rPr lang="ko-KR" altLang="ko-KR" sz="2400" dirty="0" smtClean="0"/>
              <a:t>각 </a:t>
            </a:r>
            <a:r>
              <a:rPr lang="en-AU" altLang="ko-KR" sz="2400" dirty="0"/>
              <a:t>AI </a:t>
            </a:r>
            <a:r>
              <a:rPr lang="ko-KR" altLang="ko-KR" sz="2400" dirty="0"/>
              <a:t>개체의 상태에 따른 소리</a:t>
            </a:r>
            <a:r>
              <a:rPr lang="en-AU" altLang="ko-KR" sz="2400" dirty="0"/>
              <a:t>(Idle, Patrol, </a:t>
            </a:r>
            <a:r>
              <a:rPr lang="en-AU" altLang="ko-KR" sz="2400" dirty="0" smtClean="0"/>
              <a:t>Trace)</a:t>
            </a:r>
          </a:p>
          <a:p>
            <a:r>
              <a:rPr lang="ko-KR" altLang="en-US" sz="2400" dirty="0" smtClean="0"/>
              <a:t>각 </a:t>
            </a:r>
            <a:r>
              <a:rPr lang="en-US" altLang="ko-KR" sz="2400" dirty="0" smtClean="0"/>
              <a:t>Enemy</a:t>
            </a:r>
            <a:r>
              <a:rPr lang="ko-KR" altLang="en-US" sz="2400" dirty="0" smtClean="0"/>
              <a:t> 개체의 발소리</a:t>
            </a:r>
            <a:endParaRPr lang="en-AU" altLang="ko-KR" sz="2400" dirty="0" smtClean="0"/>
          </a:p>
          <a:p>
            <a:r>
              <a:rPr lang="en-US" altLang="ko-KR" sz="2400" dirty="0" smtClean="0"/>
              <a:t>CCTV</a:t>
            </a:r>
            <a:r>
              <a:rPr lang="ko-KR" altLang="ko-KR" sz="2400" dirty="0" smtClean="0"/>
              <a:t>의 </a:t>
            </a:r>
            <a:r>
              <a:rPr lang="ko-KR" altLang="ko-KR" sz="2400" dirty="0" err="1"/>
              <a:t>알람</a:t>
            </a:r>
            <a:r>
              <a:rPr lang="en-AU" altLang="ko-KR" sz="2400" dirty="0"/>
              <a:t>(</a:t>
            </a:r>
            <a:r>
              <a:rPr lang="ko-KR" altLang="ko-KR" sz="2400" dirty="0"/>
              <a:t>경고</a:t>
            </a:r>
            <a:r>
              <a:rPr lang="en-AU" altLang="ko-KR" sz="2400" dirty="0" smtClean="0"/>
              <a:t>)</a:t>
            </a:r>
            <a:r>
              <a:rPr lang="ko-KR" altLang="en-US" sz="2400" dirty="0" smtClean="0"/>
              <a:t>소리</a:t>
            </a:r>
            <a:endParaRPr lang="en-AU" altLang="ko-KR" sz="2400" dirty="0"/>
          </a:p>
          <a:p>
            <a:r>
              <a:rPr lang="ko-KR" altLang="ko-KR" sz="2400" dirty="0" smtClean="0"/>
              <a:t>옵션</a:t>
            </a:r>
            <a:r>
              <a:rPr lang="ko-KR" altLang="en-US" sz="2400" dirty="0" smtClean="0"/>
              <a:t> 등 </a:t>
            </a:r>
            <a:r>
              <a:rPr lang="en-AU" altLang="ko-KR" sz="2400" dirty="0" smtClean="0"/>
              <a:t>UI </a:t>
            </a:r>
            <a:r>
              <a:rPr lang="ko-KR" altLang="ko-KR" sz="2400" dirty="0" smtClean="0"/>
              <a:t>상호작용 음원</a:t>
            </a:r>
            <a:endParaRPr lang="en-US" altLang="ko-KR" sz="2400" dirty="0" smtClean="0"/>
          </a:p>
          <a:p>
            <a:r>
              <a:rPr lang="ko-KR" altLang="en-US" sz="2400" dirty="0" err="1" smtClean="0"/>
              <a:t>인게임</a:t>
            </a:r>
            <a:r>
              <a:rPr lang="ko-KR" altLang="en-US" sz="2400" dirty="0" smtClean="0"/>
              <a:t> 내 오브젝트와의 상호작용 음원</a:t>
            </a:r>
            <a:endParaRPr lang="en-US" altLang="ko-KR" sz="24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23209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카멜표기법</a:t>
            </a:r>
            <a:r>
              <a:rPr lang="ko-KR" altLang="en-US" sz="1200" dirty="0" smtClean="0"/>
              <a:t> 사용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멤버변수의 경우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외부에서 들어오는 데이터는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기입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8047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Development </a:t>
            </a:r>
            <a:r>
              <a:rPr lang="en-US" altLang="ko-KR" dirty="0"/>
              <a:t>Schedule</a:t>
            </a:r>
            <a:endParaRPr lang="ko-KR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0707"/>
            <a:ext cx="10012506" cy="477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54727"/>
            <a:ext cx="10515600" cy="4722236"/>
          </a:xfrm>
        </p:spPr>
        <p:txBody>
          <a:bodyPr>
            <a:noAutofit/>
          </a:bodyPr>
          <a:lstStyle/>
          <a:p>
            <a:r>
              <a:rPr lang="en-US" altLang="ko-KR" sz="1600" b="1" dirty="0" smtClean="0"/>
              <a:t>Team Name : </a:t>
            </a:r>
            <a:r>
              <a:rPr lang="en-US" altLang="ko-KR" sz="1600" dirty="0" smtClean="0"/>
              <a:t>Silent</a:t>
            </a:r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Member : </a:t>
            </a:r>
            <a:r>
              <a:rPr lang="ko-KR" altLang="en-US" sz="1600" dirty="0" smtClean="0"/>
              <a:t>이상욱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팀장</a:t>
            </a:r>
            <a:r>
              <a:rPr lang="en-US" altLang="ko-KR" sz="1600" dirty="0" smtClean="0"/>
              <a:t>),</a:t>
            </a:r>
            <a:r>
              <a:rPr lang="ko-KR" altLang="en-US" sz="1600" dirty="0" smtClean="0"/>
              <a:t> 양우석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한동인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김준우</a:t>
            </a:r>
            <a:endParaRPr lang="en-US" altLang="ko-KR" sz="1600" dirty="0"/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Playtime</a:t>
            </a:r>
            <a:r>
              <a:rPr lang="en-US" altLang="ko-KR" sz="1600" dirty="0"/>
              <a:t>: about </a:t>
            </a:r>
            <a:r>
              <a:rPr lang="en-US" altLang="ko-KR" sz="1600" dirty="0" smtClean="0"/>
              <a:t>10mins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Target age </a:t>
            </a:r>
            <a:r>
              <a:rPr lang="en-US" altLang="ko-KR" sz="1600" b="1" dirty="0" smtClean="0"/>
              <a:t>groups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1</a:t>
            </a:r>
            <a:r>
              <a:rPr lang="en-US" altLang="ko-KR" sz="1600" dirty="0"/>
              <a:t>2</a:t>
            </a:r>
            <a:r>
              <a:rPr lang="en-US" altLang="ko-KR" sz="1600" dirty="0" smtClean="0"/>
              <a:t>++</a:t>
            </a:r>
          </a:p>
          <a:p>
            <a:endParaRPr lang="en-US" altLang="ko-KR" sz="1050" dirty="0" smtClean="0"/>
          </a:p>
          <a:p>
            <a:r>
              <a:rPr lang="en-US" altLang="ko-KR" sz="1600" b="1" dirty="0" smtClean="0"/>
              <a:t>Genre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Horror, </a:t>
            </a:r>
            <a:r>
              <a:rPr lang="en-US" altLang="ko-KR" sz="1600" dirty="0" smtClean="0"/>
              <a:t>Adventure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Development </a:t>
            </a:r>
            <a:r>
              <a:rPr lang="en-US" altLang="ko-KR" sz="1600" b="1" dirty="0" smtClean="0"/>
              <a:t>tool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Unity &amp; </a:t>
            </a:r>
            <a:r>
              <a:rPr lang="en-US" altLang="ko-KR" sz="1600" dirty="0" smtClean="0"/>
              <a:t>Window 10</a:t>
            </a:r>
          </a:p>
          <a:p>
            <a:endParaRPr lang="ko-KR" altLang="ko-KR" sz="1050" dirty="0"/>
          </a:p>
          <a:p>
            <a:r>
              <a:rPr lang="en-US" altLang="ko-KR" sz="1600" b="1" dirty="0" smtClean="0"/>
              <a:t>Platform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Oculus Quest2 </a:t>
            </a:r>
            <a:r>
              <a:rPr lang="en-US" altLang="ko-KR" sz="1600" dirty="0"/>
              <a:t>(VR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endParaRPr lang="en-US" altLang="ko-KR" sz="16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14152" y="490451"/>
            <a:ext cx="269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프로젝트 개요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5172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Top Features &amp; Goals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34171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핵심 재미요소 </a:t>
            </a:r>
            <a:r>
              <a:rPr lang="en-US" altLang="ko-KR" sz="3200" dirty="0" smtClean="0"/>
              <a:t>:</a:t>
            </a:r>
            <a:r>
              <a:rPr lang="ko-KR" altLang="en-US" sz="3200" dirty="0" smtClean="0"/>
              <a:t> 긴장감</a:t>
            </a:r>
            <a:endParaRPr lang="en-US" altLang="ko-KR" sz="3200" dirty="0" smtClean="0"/>
          </a:p>
          <a:p>
            <a:pPr marL="0" indent="0">
              <a:buNone/>
            </a:pPr>
            <a:endParaRPr lang="en-US" altLang="ko-KR" sz="2000" dirty="0" smtClean="0">
              <a:latin typeface="+mn-ea"/>
            </a:endParaRPr>
          </a:p>
          <a:p>
            <a:r>
              <a:rPr lang="ko-KR" altLang="en-US" sz="2000" dirty="0" smtClean="0">
                <a:latin typeface="+mn-ea"/>
              </a:rPr>
              <a:t>수많은 좀비들을 피해 살아남으며 탈출 구역을 향해 진행해야 합니다</a:t>
            </a:r>
            <a:r>
              <a:rPr lang="en-US" altLang="ko-KR" sz="2000" dirty="0" smtClean="0">
                <a:latin typeface="+mn-ea"/>
              </a:rPr>
              <a:t>.</a:t>
            </a:r>
          </a:p>
          <a:p>
            <a:endParaRPr lang="en-US" altLang="ko-KR" sz="2000" dirty="0">
              <a:latin typeface="+mn-ea"/>
            </a:endParaRPr>
          </a:p>
          <a:p>
            <a:r>
              <a:rPr lang="ko-KR" altLang="ko-KR" sz="2000" dirty="0">
                <a:latin typeface="+mn-ea"/>
              </a:rPr>
              <a:t>제한된 시야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긴장감 넘치는 사운드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디자인</a:t>
            </a:r>
            <a:r>
              <a:rPr lang="en-US" altLang="ko-KR" sz="2000" dirty="0">
                <a:latin typeface="+mn-ea"/>
              </a:rPr>
              <a:t>, </a:t>
            </a:r>
            <a:endParaRPr lang="en-US" altLang="ko-KR" sz="20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 smtClean="0">
                <a:latin typeface="+mn-ea"/>
              </a:rPr>
              <a:t>  그리고 </a:t>
            </a:r>
            <a:r>
              <a:rPr lang="ko-KR" altLang="ko-KR" sz="2000" dirty="0">
                <a:latin typeface="+mn-ea"/>
              </a:rPr>
              <a:t>다양한 패턴의</a:t>
            </a:r>
            <a:r>
              <a:rPr lang="en-US" altLang="ko-KR" sz="2000" dirty="0">
                <a:latin typeface="+mn-ea"/>
              </a:rPr>
              <a:t> AI</a:t>
            </a:r>
            <a:r>
              <a:rPr lang="ko-KR" altLang="ko-KR" sz="2000" dirty="0">
                <a:latin typeface="+mn-ea"/>
              </a:rPr>
              <a:t>를 바탕으로 </a:t>
            </a:r>
            <a:r>
              <a:rPr lang="en-US" altLang="ko-KR" sz="2000" dirty="0">
                <a:latin typeface="+mn-ea"/>
              </a:rPr>
              <a:t>‘</a:t>
            </a:r>
            <a:r>
              <a:rPr lang="ko-KR" altLang="ko-KR" sz="2000" dirty="0">
                <a:latin typeface="+mn-ea"/>
              </a:rPr>
              <a:t>플레이어를 몰입</a:t>
            </a:r>
            <a:r>
              <a:rPr lang="en-US" altLang="ko-KR" sz="2000" dirty="0">
                <a:latin typeface="+mn-ea"/>
              </a:rPr>
              <a:t>’ </a:t>
            </a:r>
            <a:r>
              <a:rPr lang="ko-KR" altLang="ko-KR" sz="2000" dirty="0">
                <a:latin typeface="+mn-ea"/>
              </a:rPr>
              <a:t>하게 하여 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>
                <a:latin typeface="+mn-ea"/>
              </a:rPr>
              <a:t>  </a:t>
            </a:r>
            <a:r>
              <a:rPr lang="ko-KR" altLang="ko-KR" sz="2000" dirty="0">
                <a:latin typeface="+mn-ea"/>
              </a:rPr>
              <a:t>현실감 있는 공포 게임을 구현 하는게 궁극적인 목표</a:t>
            </a:r>
            <a:r>
              <a:rPr lang="en-US" altLang="ko-KR" sz="2000" dirty="0">
                <a:latin typeface="+mn-ea"/>
              </a:rPr>
              <a:t>.</a:t>
            </a:r>
          </a:p>
          <a:p>
            <a:endParaRPr lang="en-US" altLang="ko-KR" sz="20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066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핵심 재미요소를 극대화 하기 위해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50215"/>
            <a:ext cx="10653074" cy="4414753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전체적인 게임 컨셉을 어둡고 음침하게 구성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손전등 불빛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발걸음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상호작용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등에 각각의 방식으로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  반응하는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종의 </a:t>
            </a:r>
            <a:r>
              <a:rPr lang="en-US" altLang="ko-KR" sz="2400" dirty="0" smtClean="0"/>
              <a:t>AI</a:t>
            </a:r>
          </a:p>
          <a:p>
            <a:pPr marL="0" indent="0">
              <a:buNone/>
            </a:pPr>
            <a:endParaRPr lang="en-US" altLang="ko-KR" sz="1400" dirty="0"/>
          </a:p>
          <a:p>
            <a:r>
              <a:rPr lang="ko-KR" altLang="en-US" sz="2400" dirty="0" smtClean="0"/>
              <a:t>숨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심장박동소리 등 주요 사운드를 음향 </a:t>
            </a:r>
            <a:r>
              <a:rPr lang="en-US" altLang="ko-KR" sz="2400" dirty="0" smtClean="0"/>
              <a:t>FX</a:t>
            </a:r>
            <a:r>
              <a:rPr lang="ko-KR" altLang="en-US" sz="2400" dirty="0" smtClean="0"/>
              <a:t>를 이용하여 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/>
              <a:t> </a:t>
            </a:r>
            <a:r>
              <a:rPr lang="ko-KR" altLang="en-US" sz="2400" dirty="0" smtClean="0"/>
              <a:t> 더욱 긴박감 넘치는 사운드로 구현</a:t>
            </a:r>
            <a:endParaRPr lang="en-US" altLang="ko-KR" sz="2400" dirty="0"/>
          </a:p>
          <a:p>
            <a:endParaRPr lang="en-US" altLang="ko-KR" sz="1400" dirty="0" smtClean="0"/>
          </a:p>
          <a:p>
            <a:r>
              <a:rPr lang="ko-KR" altLang="en-US" sz="2400" dirty="0" smtClean="0"/>
              <a:t>현실적인 그래픽과 애니메이션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상황에 맞는 컷 씬</a:t>
            </a:r>
            <a:endParaRPr lang="en-US" altLang="ko-KR" sz="2400" dirty="0" smtClean="0"/>
          </a:p>
          <a:p>
            <a:endParaRPr lang="en-US" altLang="ko-KR" sz="1200" dirty="0"/>
          </a:p>
          <a:p>
            <a:r>
              <a:rPr lang="ko-KR" altLang="en-US" sz="2400" dirty="0" smtClean="0"/>
              <a:t>플레이어의 기능 제한</a:t>
            </a:r>
            <a:endParaRPr lang="en-US" altLang="ko-KR" sz="2400" dirty="0" smtClean="0"/>
          </a:p>
        </p:txBody>
      </p:sp>
      <p:pic>
        <p:nvPicPr>
          <p:cNvPr id="1026" name="Picture 2" descr="pa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085" y="1629299"/>
            <a:ext cx="3209775" cy="1096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528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플레이어가 할 수 있는 것은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403137"/>
            <a:ext cx="10515600" cy="3818553"/>
          </a:xfrm>
        </p:spPr>
        <p:txBody>
          <a:bodyPr/>
          <a:lstStyle/>
          <a:p>
            <a:r>
              <a:rPr lang="ko-KR" altLang="en-US" dirty="0" smtClean="0"/>
              <a:t>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뛰기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천천히 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숨기</a:t>
            </a:r>
            <a:r>
              <a:rPr lang="ko-KR" altLang="en-US" dirty="0"/>
              <a:t> </a:t>
            </a:r>
            <a:r>
              <a:rPr lang="ko-KR" altLang="en-US" dirty="0" smtClean="0"/>
              <a:t>의 기본 움직임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주위 오브젝트들과의 상호작용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특정 구간을 공략하기 위한 </a:t>
            </a:r>
            <a:r>
              <a:rPr lang="ko-KR" altLang="en-US" dirty="0" err="1" smtClean="0"/>
              <a:t>기믹</a:t>
            </a:r>
            <a:r>
              <a:rPr lang="en-US" altLang="ko-KR" dirty="0" smtClean="0"/>
              <a:t>,</a:t>
            </a:r>
            <a:r>
              <a:rPr lang="ko-KR" altLang="en-US" dirty="0" smtClean="0"/>
              <a:t> 상호작용 요소 존재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좀비를 공격할 수 없고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잡히면 무조건 죽는다</a:t>
            </a:r>
            <a:r>
              <a:rPr lang="en-US" altLang="ko-KR" dirty="0" smtClean="0"/>
              <a:t>!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4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다섯 땅 dreamland 놀이 공원지도 클래식 빈티지 레트로 크래프트 장식 포스터지도 홈 바 포스터 decr 벽 캔버스  sti|wall canvas|bar posterscanvas wall - AliExp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23" y="1515391"/>
            <a:ext cx="10515600" cy="4726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788323" y="1488800"/>
            <a:ext cx="10515600" cy="4726155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진행 예시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274529" y="620829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예시 사진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713316" y="4896196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115992" y="2587415"/>
            <a:ext cx="598517" cy="507077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714509" y="262969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플레이 시작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207327" y="2743200"/>
            <a:ext cx="4638502" cy="1970116"/>
          </a:xfrm>
          <a:prstGeom prst="roundRect">
            <a:avLst/>
          </a:prstGeom>
          <a:solidFill>
            <a:srgbClr val="FFFFFF">
              <a:alpha val="3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61160" y="290982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좀비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서식구역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2984" y="522363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탈출 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227319" y="3873828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283200" y="3103418"/>
            <a:ext cx="2807855" cy="2032035"/>
          </a:xfrm>
          <a:custGeom>
            <a:avLst/>
            <a:gdLst>
              <a:gd name="connsiteX0" fmla="*/ 2807855 w 2807855"/>
              <a:gd name="connsiteY0" fmla="*/ 0 h 2032035"/>
              <a:gd name="connsiteX1" fmla="*/ 2761673 w 2807855"/>
              <a:gd name="connsiteY1" fmla="*/ 18473 h 2032035"/>
              <a:gd name="connsiteX2" fmla="*/ 2669309 w 2807855"/>
              <a:gd name="connsiteY2" fmla="*/ 73891 h 2032035"/>
              <a:gd name="connsiteX3" fmla="*/ 2604655 w 2807855"/>
              <a:gd name="connsiteY3" fmla="*/ 92364 h 2032035"/>
              <a:gd name="connsiteX4" fmla="*/ 2567709 w 2807855"/>
              <a:gd name="connsiteY4" fmla="*/ 110837 h 2032035"/>
              <a:gd name="connsiteX5" fmla="*/ 2493818 w 2807855"/>
              <a:gd name="connsiteY5" fmla="*/ 129309 h 2032035"/>
              <a:gd name="connsiteX6" fmla="*/ 2410691 w 2807855"/>
              <a:gd name="connsiteY6" fmla="*/ 166255 h 2032035"/>
              <a:gd name="connsiteX7" fmla="*/ 2382982 w 2807855"/>
              <a:gd name="connsiteY7" fmla="*/ 175491 h 2032035"/>
              <a:gd name="connsiteX8" fmla="*/ 2318327 w 2807855"/>
              <a:gd name="connsiteY8" fmla="*/ 212437 h 2032035"/>
              <a:gd name="connsiteX9" fmla="*/ 2290618 w 2807855"/>
              <a:gd name="connsiteY9" fmla="*/ 230909 h 2032035"/>
              <a:gd name="connsiteX10" fmla="*/ 2262909 w 2807855"/>
              <a:gd name="connsiteY10" fmla="*/ 240146 h 2032035"/>
              <a:gd name="connsiteX11" fmla="*/ 2225964 w 2807855"/>
              <a:gd name="connsiteY11" fmla="*/ 258618 h 2032035"/>
              <a:gd name="connsiteX12" fmla="*/ 2179782 w 2807855"/>
              <a:gd name="connsiteY12" fmla="*/ 267855 h 2032035"/>
              <a:gd name="connsiteX13" fmla="*/ 2124364 w 2807855"/>
              <a:gd name="connsiteY13" fmla="*/ 286327 h 2032035"/>
              <a:gd name="connsiteX14" fmla="*/ 2087418 w 2807855"/>
              <a:gd name="connsiteY14" fmla="*/ 295564 h 2032035"/>
              <a:gd name="connsiteX15" fmla="*/ 2059709 w 2807855"/>
              <a:gd name="connsiteY15" fmla="*/ 304800 h 2032035"/>
              <a:gd name="connsiteX16" fmla="*/ 2004291 w 2807855"/>
              <a:gd name="connsiteY16" fmla="*/ 314037 h 2032035"/>
              <a:gd name="connsiteX17" fmla="*/ 1976582 w 2807855"/>
              <a:gd name="connsiteY17" fmla="*/ 323273 h 2032035"/>
              <a:gd name="connsiteX18" fmla="*/ 1930400 w 2807855"/>
              <a:gd name="connsiteY18" fmla="*/ 332509 h 2032035"/>
              <a:gd name="connsiteX19" fmla="*/ 1810327 w 2807855"/>
              <a:gd name="connsiteY19" fmla="*/ 360218 h 2032035"/>
              <a:gd name="connsiteX20" fmla="*/ 1671782 w 2807855"/>
              <a:gd name="connsiteY20" fmla="*/ 387927 h 2032035"/>
              <a:gd name="connsiteX21" fmla="*/ 1671782 w 2807855"/>
              <a:gd name="connsiteY21" fmla="*/ 387927 h 2032035"/>
              <a:gd name="connsiteX22" fmla="*/ 1570182 w 2807855"/>
              <a:gd name="connsiteY22" fmla="*/ 406400 h 2032035"/>
              <a:gd name="connsiteX23" fmla="*/ 1505527 w 2807855"/>
              <a:gd name="connsiteY23" fmla="*/ 424873 h 2032035"/>
              <a:gd name="connsiteX24" fmla="*/ 1477818 w 2807855"/>
              <a:gd name="connsiteY24" fmla="*/ 434109 h 2032035"/>
              <a:gd name="connsiteX25" fmla="*/ 1413164 w 2807855"/>
              <a:gd name="connsiteY25" fmla="*/ 443346 h 2032035"/>
              <a:gd name="connsiteX26" fmla="*/ 1357745 w 2807855"/>
              <a:gd name="connsiteY26" fmla="*/ 461818 h 2032035"/>
              <a:gd name="connsiteX27" fmla="*/ 1330036 w 2807855"/>
              <a:gd name="connsiteY27" fmla="*/ 480291 h 2032035"/>
              <a:gd name="connsiteX28" fmla="*/ 1293091 w 2807855"/>
              <a:gd name="connsiteY28" fmla="*/ 489527 h 2032035"/>
              <a:gd name="connsiteX29" fmla="*/ 1237673 w 2807855"/>
              <a:gd name="connsiteY29" fmla="*/ 508000 h 2032035"/>
              <a:gd name="connsiteX30" fmla="*/ 1209964 w 2807855"/>
              <a:gd name="connsiteY30" fmla="*/ 526473 h 2032035"/>
              <a:gd name="connsiteX31" fmla="*/ 1182255 w 2807855"/>
              <a:gd name="connsiteY31" fmla="*/ 535709 h 2032035"/>
              <a:gd name="connsiteX32" fmla="*/ 1126836 w 2807855"/>
              <a:gd name="connsiteY32" fmla="*/ 572655 h 2032035"/>
              <a:gd name="connsiteX33" fmla="*/ 1062182 w 2807855"/>
              <a:gd name="connsiteY33" fmla="*/ 655782 h 2032035"/>
              <a:gd name="connsiteX34" fmla="*/ 1043709 w 2807855"/>
              <a:gd name="connsiteY34" fmla="*/ 711200 h 2032035"/>
              <a:gd name="connsiteX35" fmla="*/ 1006764 w 2807855"/>
              <a:gd name="connsiteY35" fmla="*/ 766618 h 2032035"/>
              <a:gd name="connsiteX36" fmla="*/ 979055 w 2807855"/>
              <a:gd name="connsiteY36" fmla="*/ 822037 h 2032035"/>
              <a:gd name="connsiteX37" fmla="*/ 951345 w 2807855"/>
              <a:gd name="connsiteY37" fmla="*/ 849746 h 2032035"/>
              <a:gd name="connsiteX38" fmla="*/ 914400 w 2807855"/>
              <a:gd name="connsiteY38" fmla="*/ 905164 h 2032035"/>
              <a:gd name="connsiteX39" fmla="*/ 886691 w 2807855"/>
              <a:gd name="connsiteY39" fmla="*/ 932873 h 2032035"/>
              <a:gd name="connsiteX40" fmla="*/ 858982 w 2807855"/>
              <a:gd name="connsiteY40" fmla="*/ 969818 h 2032035"/>
              <a:gd name="connsiteX41" fmla="*/ 812800 w 2807855"/>
              <a:gd name="connsiteY41" fmla="*/ 979055 h 2032035"/>
              <a:gd name="connsiteX42" fmla="*/ 775855 w 2807855"/>
              <a:gd name="connsiteY42" fmla="*/ 997527 h 2032035"/>
              <a:gd name="connsiteX43" fmla="*/ 738909 w 2807855"/>
              <a:gd name="connsiteY43" fmla="*/ 1006764 h 2032035"/>
              <a:gd name="connsiteX44" fmla="*/ 711200 w 2807855"/>
              <a:gd name="connsiteY44" fmla="*/ 1025237 h 2032035"/>
              <a:gd name="connsiteX45" fmla="*/ 674255 w 2807855"/>
              <a:gd name="connsiteY45" fmla="*/ 1034473 h 2032035"/>
              <a:gd name="connsiteX46" fmla="*/ 646545 w 2807855"/>
              <a:gd name="connsiteY46" fmla="*/ 1043709 h 2032035"/>
              <a:gd name="connsiteX47" fmla="*/ 535709 w 2807855"/>
              <a:gd name="connsiteY47" fmla="*/ 1052946 h 2032035"/>
              <a:gd name="connsiteX48" fmla="*/ 498764 w 2807855"/>
              <a:gd name="connsiteY48" fmla="*/ 1071418 h 2032035"/>
              <a:gd name="connsiteX49" fmla="*/ 397164 w 2807855"/>
              <a:gd name="connsiteY49" fmla="*/ 1154546 h 2032035"/>
              <a:gd name="connsiteX50" fmla="*/ 369455 w 2807855"/>
              <a:gd name="connsiteY50" fmla="*/ 1219200 h 2032035"/>
              <a:gd name="connsiteX51" fmla="*/ 341745 w 2807855"/>
              <a:gd name="connsiteY51" fmla="*/ 1283855 h 2032035"/>
              <a:gd name="connsiteX52" fmla="*/ 277091 w 2807855"/>
              <a:gd name="connsiteY52" fmla="*/ 1366982 h 2032035"/>
              <a:gd name="connsiteX53" fmla="*/ 267855 w 2807855"/>
              <a:gd name="connsiteY53" fmla="*/ 1394691 h 2032035"/>
              <a:gd name="connsiteX54" fmla="*/ 230909 w 2807855"/>
              <a:gd name="connsiteY54" fmla="*/ 1450109 h 2032035"/>
              <a:gd name="connsiteX55" fmla="*/ 221673 w 2807855"/>
              <a:gd name="connsiteY55" fmla="*/ 1487055 h 2032035"/>
              <a:gd name="connsiteX56" fmla="*/ 184727 w 2807855"/>
              <a:gd name="connsiteY56" fmla="*/ 1551709 h 2032035"/>
              <a:gd name="connsiteX57" fmla="*/ 175491 w 2807855"/>
              <a:gd name="connsiteY57" fmla="*/ 1717964 h 2032035"/>
              <a:gd name="connsiteX58" fmla="*/ 147782 w 2807855"/>
              <a:gd name="connsiteY58" fmla="*/ 1819564 h 2032035"/>
              <a:gd name="connsiteX59" fmla="*/ 129309 w 2807855"/>
              <a:gd name="connsiteY59" fmla="*/ 1874982 h 2032035"/>
              <a:gd name="connsiteX60" fmla="*/ 110836 w 2807855"/>
              <a:gd name="connsiteY60" fmla="*/ 1930400 h 2032035"/>
              <a:gd name="connsiteX61" fmla="*/ 83127 w 2807855"/>
              <a:gd name="connsiteY61" fmla="*/ 1958109 h 2032035"/>
              <a:gd name="connsiteX62" fmla="*/ 36945 w 2807855"/>
              <a:gd name="connsiteY62" fmla="*/ 2013527 h 2032035"/>
              <a:gd name="connsiteX63" fmla="*/ 0 w 2807855"/>
              <a:gd name="connsiteY63" fmla="*/ 2032000 h 203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807855" h="2032035">
                <a:moveTo>
                  <a:pt x="2807855" y="0"/>
                </a:moveTo>
                <a:cubicBezTo>
                  <a:pt x="2792461" y="6158"/>
                  <a:pt x="2776228" y="10534"/>
                  <a:pt x="2761673" y="18473"/>
                </a:cubicBezTo>
                <a:cubicBezTo>
                  <a:pt x="2714413" y="44251"/>
                  <a:pt x="2713948" y="57151"/>
                  <a:pt x="2669309" y="73891"/>
                </a:cubicBezTo>
                <a:cubicBezTo>
                  <a:pt x="2606801" y="97331"/>
                  <a:pt x="2656768" y="70029"/>
                  <a:pt x="2604655" y="92364"/>
                </a:cubicBezTo>
                <a:cubicBezTo>
                  <a:pt x="2591999" y="97788"/>
                  <a:pt x="2580365" y="105413"/>
                  <a:pt x="2567709" y="110837"/>
                </a:cubicBezTo>
                <a:cubicBezTo>
                  <a:pt x="2542859" y="121487"/>
                  <a:pt x="2520922" y="123888"/>
                  <a:pt x="2493818" y="129309"/>
                </a:cubicBezTo>
                <a:cubicBezTo>
                  <a:pt x="2449908" y="158583"/>
                  <a:pt x="2476639" y="144272"/>
                  <a:pt x="2410691" y="166255"/>
                </a:cubicBezTo>
                <a:lnTo>
                  <a:pt x="2382982" y="175491"/>
                </a:lnTo>
                <a:cubicBezTo>
                  <a:pt x="2330344" y="228129"/>
                  <a:pt x="2383449" y="184528"/>
                  <a:pt x="2318327" y="212437"/>
                </a:cubicBezTo>
                <a:cubicBezTo>
                  <a:pt x="2308124" y="216810"/>
                  <a:pt x="2300547" y="225945"/>
                  <a:pt x="2290618" y="230909"/>
                </a:cubicBezTo>
                <a:cubicBezTo>
                  <a:pt x="2281910" y="235263"/>
                  <a:pt x="2271858" y="236311"/>
                  <a:pt x="2262909" y="240146"/>
                </a:cubicBezTo>
                <a:cubicBezTo>
                  <a:pt x="2250254" y="245570"/>
                  <a:pt x="2239026" y="254264"/>
                  <a:pt x="2225964" y="258618"/>
                </a:cubicBezTo>
                <a:cubicBezTo>
                  <a:pt x="2211071" y="263582"/>
                  <a:pt x="2194928" y="263724"/>
                  <a:pt x="2179782" y="267855"/>
                </a:cubicBezTo>
                <a:cubicBezTo>
                  <a:pt x="2160996" y="272978"/>
                  <a:pt x="2143254" y="281604"/>
                  <a:pt x="2124364" y="286327"/>
                </a:cubicBezTo>
                <a:cubicBezTo>
                  <a:pt x="2112049" y="289406"/>
                  <a:pt x="2099624" y="292077"/>
                  <a:pt x="2087418" y="295564"/>
                </a:cubicBezTo>
                <a:cubicBezTo>
                  <a:pt x="2078057" y="298239"/>
                  <a:pt x="2069213" y="302688"/>
                  <a:pt x="2059709" y="304800"/>
                </a:cubicBezTo>
                <a:cubicBezTo>
                  <a:pt x="2041427" y="308863"/>
                  <a:pt x="2022573" y="309974"/>
                  <a:pt x="2004291" y="314037"/>
                </a:cubicBezTo>
                <a:cubicBezTo>
                  <a:pt x="1994787" y="316149"/>
                  <a:pt x="1986027" y="320912"/>
                  <a:pt x="1976582" y="323273"/>
                </a:cubicBezTo>
                <a:cubicBezTo>
                  <a:pt x="1961352" y="327080"/>
                  <a:pt x="1945546" y="328378"/>
                  <a:pt x="1930400" y="332509"/>
                </a:cubicBezTo>
                <a:cubicBezTo>
                  <a:pt x="1818826" y="362938"/>
                  <a:pt x="1933951" y="342558"/>
                  <a:pt x="1810327" y="360218"/>
                </a:cubicBezTo>
                <a:cubicBezTo>
                  <a:pt x="1747085" y="381300"/>
                  <a:pt x="1792222" y="367854"/>
                  <a:pt x="1671782" y="387927"/>
                </a:cubicBezTo>
                <a:lnTo>
                  <a:pt x="1671782" y="387927"/>
                </a:lnTo>
                <a:cubicBezTo>
                  <a:pt x="1613716" y="402444"/>
                  <a:pt x="1647403" y="395369"/>
                  <a:pt x="1570182" y="406400"/>
                </a:cubicBezTo>
                <a:cubicBezTo>
                  <a:pt x="1503766" y="428540"/>
                  <a:pt x="1586685" y="401686"/>
                  <a:pt x="1505527" y="424873"/>
                </a:cubicBezTo>
                <a:cubicBezTo>
                  <a:pt x="1496166" y="427548"/>
                  <a:pt x="1487365" y="432200"/>
                  <a:pt x="1477818" y="434109"/>
                </a:cubicBezTo>
                <a:cubicBezTo>
                  <a:pt x="1456471" y="438379"/>
                  <a:pt x="1434715" y="440267"/>
                  <a:pt x="1413164" y="443346"/>
                </a:cubicBezTo>
                <a:cubicBezTo>
                  <a:pt x="1394691" y="449503"/>
                  <a:pt x="1373947" y="451017"/>
                  <a:pt x="1357745" y="461818"/>
                </a:cubicBezTo>
                <a:cubicBezTo>
                  <a:pt x="1348509" y="467976"/>
                  <a:pt x="1340239" y="475918"/>
                  <a:pt x="1330036" y="480291"/>
                </a:cubicBezTo>
                <a:cubicBezTo>
                  <a:pt x="1318368" y="485291"/>
                  <a:pt x="1305250" y="485879"/>
                  <a:pt x="1293091" y="489527"/>
                </a:cubicBezTo>
                <a:cubicBezTo>
                  <a:pt x="1274440" y="495122"/>
                  <a:pt x="1237673" y="508000"/>
                  <a:pt x="1237673" y="508000"/>
                </a:cubicBezTo>
                <a:cubicBezTo>
                  <a:pt x="1228437" y="514158"/>
                  <a:pt x="1219893" y="521509"/>
                  <a:pt x="1209964" y="526473"/>
                </a:cubicBezTo>
                <a:cubicBezTo>
                  <a:pt x="1201256" y="530827"/>
                  <a:pt x="1190766" y="530981"/>
                  <a:pt x="1182255" y="535709"/>
                </a:cubicBezTo>
                <a:cubicBezTo>
                  <a:pt x="1162847" y="546491"/>
                  <a:pt x="1126836" y="572655"/>
                  <a:pt x="1126836" y="572655"/>
                </a:cubicBezTo>
                <a:cubicBezTo>
                  <a:pt x="1082645" y="638941"/>
                  <a:pt x="1105590" y="612374"/>
                  <a:pt x="1062182" y="655782"/>
                </a:cubicBezTo>
                <a:cubicBezTo>
                  <a:pt x="1056024" y="674255"/>
                  <a:pt x="1054510" y="694998"/>
                  <a:pt x="1043709" y="711200"/>
                </a:cubicBezTo>
                <a:cubicBezTo>
                  <a:pt x="1031394" y="729673"/>
                  <a:pt x="1013785" y="745556"/>
                  <a:pt x="1006764" y="766618"/>
                </a:cubicBezTo>
                <a:cubicBezTo>
                  <a:pt x="997507" y="794386"/>
                  <a:pt x="998947" y="798167"/>
                  <a:pt x="979055" y="822037"/>
                </a:cubicBezTo>
                <a:cubicBezTo>
                  <a:pt x="970693" y="832072"/>
                  <a:pt x="959365" y="839435"/>
                  <a:pt x="951345" y="849746"/>
                </a:cubicBezTo>
                <a:cubicBezTo>
                  <a:pt x="937715" y="867271"/>
                  <a:pt x="930099" y="889465"/>
                  <a:pt x="914400" y="905164"/>
                </a:cubicBezTo>
                <a:cubicBezTo>
                  <a:pt x="905164" y="914400"/>
                  <a:pt x="895192" y="922955"/>
                  <a:pt x="886691" y="932873"/>
                </a:cubicBezTo>
                <a:cubicBezTo>
                  <a:pt x="876673" y="944561"/>
                  <a:pt x="872036" y="961659"/>
                  <a:pt x="858982" y="969818"/>
                </a:cubicBezTo>
                <a:cubicBezTo>
                  <a:pt x="845669" y="978138"/>
                  <a:pt x="828194" y="975976"/>
                  <a:pt x="812800" y="979055"/>
                </a:cubicBezTo>
                <a:cubicBezTo>
                  <a:pt x="800485" y="985212"/>
                  <a:pt x="788747" y="992693"/>
                  <a:pt x="775855" y="997527"/>
                </a:cubicBezTo>
                <a:cubicBezTo>
                  <a:pt x="763969" y="1001984"/>
                  <a:pt x="750577" y="1001763"/>
                  <a:pt x="738909" y="1006764"/>
                </a:cubicBezTo>
                <a:cubicBezTo>
                  <a:pt x="728706" y="1011137"/>
                  <a:pt x="721403" y="1020864"/>
                  <a:pt x="711200" y="1025237"/>
                </a:cubicBezTo>
                <a:cubicBezTo>
                  <a:pt x="699532" y="1030237"/>
                  <a:pt x="686461" y="1030986"/>
                  <a:pt x="674255" y="1034473"/>
                </a:cubicBezTo>
                <a:cubicBezTo>
                  <a:pt x="664893" y="1037148"/>
                  <a:pt x="656196" y="1042422"/>
                  <a:pt x="646545" y="1043709"/>
                </a:cubicBezTo>
                <a:cubicBezTo>
                  <a:pt x="609797" y="1048609"/>
                  <a:pt x="572654" y="1049867"/>
                  <a:pt x="535709" y="1052946"/>
                </a:cubicBezTo>
                <a:cubicBezTo>
                  <a:pt x="523394" y="1059103"/>
                  <a:pt x="510220" y="1063781"/>
                  <a:pt x="498764" y="1071418"/>
                </a:cubicBezTo>
                <a:cubicBezTo>
                  <a:pt x="435510" y="1113587"/>
                  <a:pt x="437697" y="1114013"/>
                  <a:pt x="397164" y="1154546"/>
                </a:cubicBezTo>
                <a:cubicBezTo>
                  <a:pt x="377940" y="1231435"/>
                  <a:pt x="401347" y="1155416"/>
                  <a:pt x="369455" y="1219200"/>
                </a:cubicBezTo>
                <a:cubicBezTo>
                  <a:pt x="331238" y="1295635"/>
                  <a:pt x="399399" y="1187765"/>
                  <a:pt x="341745" y="1283855"/>
                </a:cubicBezTo>
                <a:cubicBezTo>
                  <a:pt x="308602" y="1339094"/>
                  <a:pt x="313999" y="1330074"/>
                  <a:pt x="277091" y="1366982"/>
                </a:cubicBezTo>
                <a:cubicBezTo>
                  <a:pt x="274012" y="1376218"/>
                  <a:pt x="272583" y="1386180"/>
                  <a:pt x="267855" y="1394691"/>
                </a:cubicBezTo>
                <a:cubicBezTo>
                  <a:pt x="257073" y="1414099"/>
                  <a:pt x="230909" y="1450109"/>
                  <a:pt x="230909" y="1450109"/>
                </a:cubicBezTo>
                <a:cubicBezTo>
                  <a:pt x="227830" y="1462424"/>
                  <a:pt x="226130" y="1475169"/>
                  <a:pt x="221673" y="1487055"/>
                </a:cubicBezTo>
                <a:cubicBezTo>
                  <a:pt x="211629" y="1513839"/>
                  <a:pt x="200039" y="1528741"/>
                  <a:pt x="184727" y="1551709"/>
                </a:cubicBezTo>
                <a:cubicBezTo>
                  <a:pt x="181648" y="1607127"/>
                  <a:pt x="180299" y="1662669"/>
                  <a:pt x="175491" y="1717964"/>
                </a:cubicBezTo>
                <a:cubicBezTo>
                  <a:pt x="172419" y="1753292"/>
                  <a:pt x="158837" y="1786399"/>
                  <a:pt x="147782" y="1819564"/>
                </a:cubicBezTo>
                <a:lnTo>
                  <a:pt x="129309" y="1874982"/>
                </a:lnTo>
                <a:lnTo>
                  <a:pt x="110836" y="1930400"/>
                </a:lnTo>
                <a:cubicBezTo>
                  <a:pt x="101600" y="1939636"/>
                  <a:pt x="91489" y="1948074"/>
                  <a:pt x="83127" y="1958109"/>
                </a:cubicBezTo>
                <a:cubicBezTo>
                  <a:pt x="50099" y="1997743"/>
                  <a:pt x="81106" y="1976726"/>
                  <a:pt x="36945" y="2013527"/>
                </a:cubicBezTo>
                <a:cubicBezTo>
                  <a:pt x="12728" y="2033708"/>
                  <a:pt x="18658" y="2032000"/>
                  <a:pt x="0" y="2032000"/>
                </a:cubicBez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712349" y="3014504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예상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진행루트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54703" y="3942700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필수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진행구간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r>
              <a:rPr lang="ko-KR" altLang="en-US" b="1" dirty="0" err="1" smtClean="0">
                <a:solidFill>
                  <a:srgbClr val="FF0000"/>
                </a:solidFill>
              </a:rPr>
              <a:t>보스급의</a:t>
            </a:r>
            <a:r>
              <a:rPr lang="ko-KR" altLang="en-US" b="1" dirty="0" smtClean="0">
                <a:solidFill>
                  <a:srgbClr val="FF0000"/>
                </a:solidFill>
              </a:rPr>
              <a:t> 적</a:t>
            </a:r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5283201" y="4922983"/>
            <a:ext cx="203200" cy="258688"/>
          </a:xfrm>
          <a:custGeom>
            <a:avLst/>
            <a:gdLst>
              <a:gd name="connsiteX0" fmla="*/ 0 w 203200"/>
              <a:gd name="connsiteY0" fmla="*/ 0 h 258688"/>
              <a:gd name="connsiteX1" fmla="*/ 9236 w 203200"/>
              <a:gd name="connsiteY1" fmla="*/ 46181 h 258688"/>
              <a:gd name="connsiteX2" fmla="*/ 18472 w 203200"/>
              <a:gd name="connsiteY2" fmla="*/ 230909 h 258688"/>
              <a:gd name="connsiteX3" fmla="*/ 73891 w 203200"/>
              <a:gd name="connsiteY3" fmla="*/ 240145 h 258688"/>
              <a:gd name="connsiteX4" fmla="*/ 147782 w 203200"/>
              <a:gd name="connsiteY4" fmla="*/ 249381 h 258688"/>
              <a:gd name="connsiteX5" fmla="*/ 203200 w 203200"/>
              <a:gd name="connsiteY5" fmla="*/ 258618 h 258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200" h="258688">
                <a:moveTo>
                  <a:pt x="0" y="0"/>
                </a:moveTo>
                <a:cubicBezTo>
                  <a:pt x="3079" y="15394"/>
                  <a:pt x="7984" y="30532"/>
                  <a:pt x="9236" y="46181"/>
                </a:cubicBezTo>
                <a:cubicBezTo>
                  <a:pt x="14152" y="107638"/>
                  <a:pt x="-1024" y="172420"/>
                  <a:pt x="18472" y="230909"/>
                </a:cubicBezTo>
                <a:cubicBezTo>
                  <a:pt x="24394" y="248676"/>
                  <a:pt x="55351" y="237497"/>
                  <a:pt x="73891" y="240145"/>
                </a:cubicBezTo>
                <a:cubicBezTo>
                  <a:pt x="98464" y="243655"/>
                  <a:pt x="123152" y="246302"/>
                  <a:pt x="147782" y="249381"/>
                </a:cubicBezTo>
                <a:cubicBezTo>
                  <a:pt x="190701" y="260112"/>
                  <a:pt x="172033" y="258618"/>
                  <a:pt x="203200" y="258618"/>
                </a:cubicBezTo>
              </a:path>
            </a:pathLst>
          </a:cu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74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적의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163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</a:t>
            </a:r>
            <a:r>
              <a:rPr lang="ko-KR" altLang="en-US" dirty="0" smtClean="0"/>
              <a:t> 시각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SightMan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</a:t>
            </a:r>
            <a:r>
              <a:rPr lang="ko-KR" altLang="ko-KR" sz="1800" dirty="0" smtClean="0"/>
              <a:t>손전등 </a:t>
            </a:r>
            <a:r>
              <a:rPr lang="ko-KR" altLang="ko-KR" sz="1800" dirty="0"/>
              <a:t>빛에 아주 민감하게 </a:t>
            </a:r>
            <a:r>
              <a:rPr lang="ko-KR" altLang="ko-KR" sz="1800" dirty="0" smtClean="0"/>
              <a:t>반응</a:t>
            </a:r>
            <a:r>
              <a:rPr lang="en-US" altLang="ko-KR" sz="1800" dirty="0" smtClean="0"/>
              <a:t>,</a:t>
            </a:r>
            <a:r>
              <a:rPr lang="ko-KR" altLang="ko-KR" sz="1800" dirty="0" smtClean="0"/>
              <a:t> 상대적으로 </a:t>
            </a:r>
            <a:r>
              <a:rPr lang="ko-KR" altLang="ko-KR" sz="1800" dirty="0"/>
              <a:t>청각적인 부분이 </a:t>
            </a:r>
            <a:r>
              <a:rPr lang="ko-KR" altLang="ko-KR" sz="1800" dirty="0" smtClean="0"/>
              <a:t>취약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   지정된 루트를 계속해서 순회한다</a:t>
            </a:r>
            <a:r>
              <a:rPr lang="en-US" altLang="ko-KR" sz="1800" dirty="0" smtClean="0"/>
              <a:t>.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100" dirty="0" smtClean="0"/>
          </a:p>
          <a:p>
            <a:pPr marL="0" indent="0">
              <a:buNone/>
            </a:pPr>
            <a:r>
              <a:rPr lang="en-US" altLang="ko-KR" dirty="0"/>
              <a:t>2</a:t>
            </a:r>
            <a:r>
              <a:rPr lang="en-US" altLang="ko-KR" dirty="0" smtClean="0"/>
              <a:t>.</a:t>
            </a:r>
            <a:r>
              <a:rPr lang="ko-KR" altLang="en-US" dirty="0" smtClean="0"/>
              <a:t> 청각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SoundMan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소리에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대신 눈이 좋지 않아 빛을 볼 수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   특정 상황을 만족하지 않는 경우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제자리에서 움직이지 않는다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138" y="3917243"/>
            <a:ext cx="1441772" cy="18166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248" y="936036"/>
            <a:ext cx="1090695" cy="193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752222" y="1050521"/>
            <a:ext cx="10515600" cy="564125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ko-KR" altLang="en-US" dirty="0" smtClean="0"/>
              <a:t> 후각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ZombieDog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냄새에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이동속도가 느리지만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플레이어가 있는 위치를 정확히 알고 계속해서 쫓아온다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안전한 지역에 있더라도 냄새는 숨길 수 없기 때문에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영원히 숨어있을 수는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en-US" altLang="ko-KR" dirty="0" smtClean="0"/>
              <a:t>.</a:t>
            </a:r>
            <a:r>
              <a:rPr lang="ko-KR" altLang="en-US" dirty="0" smtClean="0"/>
              <a:t> 구간 </a:t>
            </a:r>
            <a:r>
              <a:rPr lang="ko-KR" altLang="en-US" dirty="0" err="1" smtClean="0"/>
              <a:t>탐지형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CCTV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일정 구역을 계속해서 감시한다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모든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 중 일정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가 돌아가며 작동하며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작동 중일 때에는 외부에서 그것을 확인할 수 있다</a:t>
            </a:r>
            <a:r>
              <a:rPr lang="en-US" altLang="ko-KR" sz="1800" dirty="0" smtClean="0"/>
              <a:t>. (</a:t>
            </a:r>
            <a:r>
              <a:rPr lang="ko-KR" altLang="en-US" sz="1800" dirty="0" smtClean="0"/>
              <a:t>빨간 불빛</a:t>
            </a:r>
            <a:r>
              <a:rPr lang="en-US" altLang="ko-KR" sz="1800" dirty="0" smtClean="0"/>
              <a:t>)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3076" name="Picture 4" descr="지옥 사냥개 일러스트, 주민 이블 6 Dobermann 주민 이블 7 일, 좀비, 게임, 육식 동물, 착한 애 png | PNGW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626" y="752252"/>
            <a:ext cx="1482725" cy="123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CTV 카메라 VR / AR / 로우 폴리 3D 모델 3D 모델 $8 - .tga .ztl .stl .obj .ma .fbx .3ds  - Free3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066" y="3719470"/>
            <a:ext cx="1243912" cy="124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30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dirty="0" err="1" smtClean="0"/>
              <a:t>예시화면</a:t>
            </a:r>
            <a:endParaRPr lang="ko-KR" altLang="en-US" sz="3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1376363"/>
            <a:ext cx="3561806" cy="19859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62200" y="3381376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근처에 가면 적이 인식한다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3632717"/>
            <a:ext cx="3523110" cy="19859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706" y="606742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적에게 들키지 않게 살금살금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1380442"/>
            <a:ext cx="3470147" cy="19859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94996" y="5713987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아이템을 사용하여</a:t>
            </a:r>
            <a:endParaRPr lang="en-US" altLang="ko-KR" dirty="0" smtClean="0"/>
          </a:p>
          <a:p>
            <a:r>
              <a:rPr lang="ko-KR" altLang="en-US" dirty="0" smtClean="0"/>
              <a:t>적을 유인한다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3922932"/>
            <a:ext cx="3561806" cy="20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6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669</Words>
  <Application>Microsoft Office PowerPoint</Application>
  <PresentationFormat>사용자 지정</PresentationFormat>
  <Paragraphs>137</Paragraphs>
  <Slides>16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Office 테마</vt:lpstr>
      <vt:lpstr>Silent Escape</vt:lpstr>
      <vt:lpstr>PowerPoint 프레젠테이션</vt:lpstr>
      <vt:lpstr>Top Features &amp; Goals</vt:lpstr>
      <vt:lpstr>핵심 재미요소를 극대화 하기 위해…</vt:lpstr>
      <vt:lpstr>플레이어가 할 수 있는 것은?</vt:lpstr>
      <vt:lpstr>게임 진행 예시</vt:lpstr>
      <vt:lpstr>적의 종류</vt:lpstr>
      <vt:lpstr>PowerPoint 프레젠테이션</vt:lpstr>
      <vt:lpstr>예시화면</vt:lpstr>
      <vt:lpstr>게임 시작 순서도</vt:lpstr>
      <vt:lpstr>Player Controll - 이동</vt:lpstr>
      <vt:lpstr>Player Controll - 상호작용</vt:lpstr>
      <vt:lpstr>클래스 다이어그램</vt:lpstr>
      <vt:lpstr>UI</vt:lpstr>
      <vt:lpstr>사운드 리소스</vt:lpstr>
      <vt:lpstr>Development Schedule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Silent Escape</dc:title>
  <dc:creator>admin</dc:creator>
  <cp:lastModifiedBy>Samsung</cp:lastModifiedBy>
  <cp:revision>28</cp:revision>
  <dcterms:created xsi:type="dcterms:W3CDTF">2022-11-03T01:21:21Z</dcterms:created>
  <dcterms:modified xsi:type="dcterms:W3CDTF">2022-11-21T05:33:33Z</dcterms:modified>
</cp:coreProperties>
</file>

<file path=docProps/thumbnail.jpeg>
</file>